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23"/>
  </p:notesMasterIdLst>
  <p:sldIdLst>
    <p:sldId id="497" r:id="rId3"/>
    <p:sldId id="2871" r:id="rId4"/>
    <p:sldId id="2880" r:id="rId5"/>
    <p:sldId id="2883" r:id="rId6"/>
    <p:sldId id="2881" r:id="rId7"/>
    <p:sldId id="2884" r:id="rId8"/>
    <p:sldId id="2885" r:id="rId9"/>
    <p:sldId id="2886" r:id="rId10"/>
    <p:sldId id="2879" r:id="rId11"/>
    <p:sldId id="2887" r:id="rId12"/>
    <p:sldId id="2889" r:id="rId13"/>
    <p:sldId id="2888" r:id="rId14"/>
    <p:sldId id="2882" r:id="rId15"/>
    <p:sldId id="2864" r:id="rId16"/>
    <p:sldId id="2865" r:id="rId17"/>
    <p:sldId id="2866" r:id="rId18"/>
    <p:sldId id="2867" r:id="rId19"/>
    <p:sldId id="2854" r:id="rId20"/>
    <p:sldId id="2870" r:id="rId21"/>
    <p:sldId id="2869" r:id="rId2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3E2C33-70E6-4B49-A483-973A9767C05A}">
          <p14:sldIdLst>
            <p14:sldId id="497"/>
            <p14:sldId id="2871"/>
            <p14:sldId id="2880"/>
            <p14:sldId id="2883"/>
            <p14:sldId id="2881"/>
            <p14:sldId id="2884"/>
            <p14:sldId id="2885"/>
            <p14:sldId id="2886"/>
            <p14:sldId id="2879"/>
            <p14:sldId id="2887"/>
            <p14:sldId id="2889"/>
            <p14:sldId id="2888"/>
            <p14:sldId id="2882"/>
            <p14:sldId id="2864"/>
            <p14:sldId id="2865"/>
            <p14:sldId id="2866"/>
            <p14:sldId id="2867"/>
            <p14:sldId id="2854"/>
            <p14:sldId id="2870"/>
            <p14:sldId id="28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3035" autoAdjust="0"/>
  </p:normalViewPr>
  <p:slideViewPr>
    <p:cSldViewPr snapToGrid="0" snapToObjects="1">
      <p:cViewPr varScale="1">
        <p:scale>
          <a:sx n="106" d="100"/>
          <a:sy n="106" d="100"/>
        </p:scale>
        <p:origin x="264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21-2-2019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https://insights.stackoverflow.com/trends?tags=pandas%2Cnumpy%2Cmatplotlib%2Cplotly%2Cscipy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09633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https://insights.stackoverflow.com/trends?tags=pandas%2Cnumpy%2Cmatplotlib%2Cplotly%2Cscipy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10944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Shift + tab (+ tab ) == help!!</a:t>
            </a:r>
          </a:p>
          <a:p>
            <a:r>
              <a:rPr lang="nl-NL" dirty="0"/>
              <a:t>Tab = </a:t>
            </a:r>
            <a:r>
              <a:rPr lang="nl-NL" dirty="0" err="1"/>
              <a:t>autocomplete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?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docs</a:t>
            </a:r>
            <a:r>
              <a:rPr lang="nl-NL" dirty="0"/>
              <a:t> on module (venn2? 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ctrl+enter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518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pandas</a:t>
            </a:r>
            <a:r>
              <a:rPr lang="nl-NL" dirty="0"/>
              <a:t>: https://medium.com/dunder-data/how-to-learn-pandas-108905ab4955 </a:t>
            </a:r>
          </a:p>
          <a:p>
            <a:r>
              <a:rPr lang="nl-NL" dirty="0"/>
              <a:t>10 minutes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pandas</a:t>
            </a:r>
            <a:r>
              <a:rPr lang="nl-NL" dirty="0"/>
              <a:t>: http://pandas.pydata.org/pandas-docs/stable/10min.html </a:t>
            </a:r>
          </a:p>
          <a:p>
            <a:r>
              <a:rPr lang="nl-NL" dirty="0"/>
              <a:t>https://towardsdatascience.com/pandas-dataframe-a-lightweight-intro-680e3a212b96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7708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Data Analytics on Oracle OpenWorld 2018 Session Details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sldNum="0"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events.rainfocus.com/widget/oracle/oow18/catalogoow18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nclusion-notebook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.ly/conclusion-noteboo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bit.ly/conclusion-noteboo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pandas.pydata.org/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15DF1B-B2B6-4543-979B-9A7CA95D802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tx2">
              <a:alpha val="87000"/>
            </a:schemeClr>
          </a:solidFill>
        </p:spPr>
        <p:txBody>
          <a:bodyPr/>
          <a:lstStyle/>
          <a:p>
            <a:r>
              <a:rPr lang="en-US" dirty="0"/>
              <a:t>Data Analytics on Conference Session Catalog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using </a:t>
            </a:r>
            <a:r>
              <a:rPr lang="en-US" sz="2400" dirty="0" err="1"/>
              <a:t>Jupyter</a:t>
            </a:r>
            <a:r>
              <a:rPr lang="en-US" sz="2400" dirty="0"/>
              <a:t> Notebooks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 err="1"/>
              <a:t>handson</a:t>
            </a:r>
            <a:r>
              <a:rPr lang="en-US" sz="2400" dirty="0"/>
              <a:t> workshop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411EA2-DB06-4FB5-AE65-098EBE38AC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26834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</a:t>
            </a:r>
          </a:p>
          <a:p>
            <a:r>
              <a:rPr lang="en-US" sz="1300" dirty="0"/>
              <a:t>Conclusion Machine Learning </a:t>
            </a:r>
            <a:r>
              <a:rPr lang="en-US" sz="1300" dirty="0" err="1"/>
              <a:t>Gilde</a:t>
            </a:r>
            <a:r>
              <a:rPr lang="en-US" sz="1300" dirty="0"/>
              <a:t> </a:t>
            </a:r>
          </a:p>
          <a:p>
            <a:r>
              <a:rPr lang="en-US" sz="1300" dirty="0"/>
              <a:t>21 </a:t>
            </a:r>
            <a:r>
              <a:rPr lang="en-US" sz="1300" dirty="0" err="1"/>
              <a:t>februari</a:t>
            </a:r>
            <a:r>
              <a:rPr lang="en-US" sz="1300" dirty="0"/>
              <a:t> 2019</a:t>
            </a:r>
            <a:endParaRPr lang="nl-NL" sz="1300" dirty="0" err="1"/>
          </a:p>
        </p:txBody>
      </p:sp>
      <p:pic>
        <p:nvPicPr>
          <p:cNvPr id="17410" name="Picture 2" descr="Image result for business understanding">
            <a:extLst>
              <a:ext uri="{FF2B5EF4-FFF2-40B4-BE49-F238E27FC236}">
                <a16:creationId xmlns:a16="http://schemas.microsoft.com/office/drawing/2014/main" id="{3E416294-ECC1-4BD7-B9F4-91147AB0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1" y="1080000"/>
            <a:ext cx="4000678" cy="27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7256-5100-4793-BA6E-D215BDACC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91FBB-C201-4B44-A4CD-FA13CFF3A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BE71D7-EA88-45BA-A79F-9E0D649B7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2050" name="Picture 2" descr="Afbeeldingsresultaat voor excel in jupyter notebook">
            <a:extLst>
              <a:ext uri="{FF2B5EF4-FFF2-40B4-BE49-F238E27FC236}">
                <a16:creationId xmlns:a16="http://schemas.microsoft.com/office/drawing/2014/main" id="{3D2F8705-4C9C-43B5-B52C-9475EC781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88000"/>
            <a:ext cx="8143200" cy="458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8789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B1F1B-221C-4A7A-AE48-00A0FD03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paar operaties op een </a:t>
            </a:r>
            <a:r>
              <a:rPr lang="nl-NL" dirty="0" err="1"/>
              <a:t>Pandas</a:t>
            </a:r>
            <a:r>
              <a:rPr lang="nl-NL" dirty="0"/>
              <a:t> Data Frame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7F2BC-8407-4B1D-AF6C-DC6C5AD97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56000"/>
            <a:ext cx="6623999" cy="378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nl-NL" i="1" dirty="0" err="1"/>
              <a:t>df.dtypes</a:t>
            </a:r>
            <a:r>
              <a:rPr lang="nl-NL" dirty="0"/>
              <a:t> – alle data types van alle kolommen</a:t>
            </a:r>
          </a:p>
          <a:p>
            <a:pPr>
              <a:lnSpc>
                <a:spcPct val="150000"/>
              </a:lnSpc>
            </a:pPr>
            <a:r>
              <a:rPr lang="nl-NL" i="1" dirty="0" err="1"/>
              <a:t>df</a:t>
            </a:r>
            <a:r>
              <a:rPr lang="nl-NL" i="1" dirty="0"/>
              <a:t>['</a:t>
            </a:r>
            <a:r>
              <a:rPr lang="nl-NL" i="1" dirty="0" err="1"/>
              <a:t>column_name</a:t>
            </a:r>
            <a:r>
              <a:rPr lang="nl-NL" i="1" dirty="0"/>
              <a:t>'].</a:t>
            </a:r>
            <a:r>
              <a:rPr lang="nl-NL" i="1" dirty="0" err="1"/>
              <a:t>value_counts</a:t>
            </a:r>
            <a:r>
              <a:rPr lang="nl-NL" dirty="0"/>
              <a:t> – telling van aantal verschillende waarden</a:t>
            </a:r>
          </a:p>
          <a:p>
            <a:pPr>
              <a:lnSpc>
                <a:spcPct val="150000"/>
              </a:lnSpc>
            </a:pPr>
            <a:r>
              <a:rPr lang="nl-NL" i="1" dirty="0" err="1"/>
              <a:t>df.head</a:t>
            </a:r>
            <a:r>
              <a:rPr lang="nl-NL" i="1" dirty="0"/>
              <a:t>(5)</a:t>
            </a:r>
            <a:r>
              <a:rPr lang="nl-NL" dirty="0"/>
              <a:t> – toon de eerste vijf rijen van het data frame</a:t>
            </a:r>
          </a:p>
          <a:p>
            <a:pPr lvl="1">
              <a:lnSpc>
                <a:spcPct val="150000"/>
              </a:lnSpc>
            </a:pPr>
            <a:r>
              <a:rPr lang="nl-NL" sz="1200" dirty="0" err="1"/>
              <a:t>df</a:t>
            </a:r>
            <a:r>
              <a:rPr lang="nl-NL" sz="1200" dirty="0"/>
              <a:t>['</a:t>
            </a:r>
            <a:r>
              <a:rPr lang="nl-NL" sz="1200" dirty="0" err="1"/>
              <a:t>column_name</a:t>
            </a:r>
            <a:r>
              <a:rPr lang="nl-NL" sz="1200" dirty="0"/>
              <a:t>'].</a:t>
            </a:r>
            <a:r>
              <a:rPr lang="nl-NL" sz="1200" dirty="0" err="1"/>
              <a:t>head</a:t>
            </a:r>
            <a:r>
              <a:rPr lang="nl-NL" sz="1200" dirty="0"/>
              <a:t>(5) (of .</a:t>
            </a:r>
            <a:r>
              <a:rPr lang="nl-NL" sz="1200" dirty="0" err="1"/>
              <a:t>tail</a:t>
            </a:r>
            <a:r>
              <a:rPr lang="nl-NL" sz="1200" dirty="0"/>
              <a:t>(10))</a:t>
            </a:r>
          </a:p>
          <a:p>
            <a:pPr lvl="1">
              <a:lnSpc>
                <a:spcPct val="150000"/>
              </a:lnSpc>
            </a:pPr>
            <a:r>
              <a:rPr lang="nl-NL" sz="1200" dirty="0" err="1"/>
              <a:t>df</a:t>
            </a:r>
            <a:r>
              <a:rPr lang="nl-NL" sz="1200" dirty="0"/>
              <a:t>[['</a:t>
            </a:r>
            <a:r>
              <a:rPr lang="nl-NL" sz="1200" dirty="0" err="1"/>
              <a:t>column_name</a:t>
            </a:r>
            <a:r>
              <a:rPr lang="nl-NL" sz="1200" dirty="0"/>
              <a:t>', 'column_name_2']].</a:t>
            </a:r>
            <a:r>
              <a:rPr lang="nl-NL" sz="1200" dirty="0" err="1"/>
              <a:t>head</a:t>
            </a:r>
            <a:r>
              <a:rPr lang="nl-NL" sz="1200" dirty="0"/>
              <a:t>(5)</a:t>
            </a:r>
          </a:p>
          <a:p>
            <a:pPr>
              <a:lnSpc>
                <a:spcPct val="150000"/>
              </a:lnSpc>
            </a:pPr>
            <a:r>
              <a:rPr lang="nl-NL" i="1" dirty="0" err="1"/>
              <a:t>pd.crosstab</a:t>
            </a:r>
            <a:r>
              <a:rPr lang="nl-NL" i="1" dirty="0"/>
              <a:t>(</a:t>
            </a:r>
            <a:r>
              <a:rPr lang="nl-NL" i="1" dirty="0" err="1"/>
              <a:t>df</a:t>
            </a:r>
            <a:r>
              <a:rPr lang="nl-NL" i="1" dirty="0"/>
              <a:t>['</a:t>
            </a:r>
            <a:r>
              <a:rPr lang="nl-NL" i="1" dirty="0" err="1"/>
              <a:t>column_name</a:t>
            </a:r>
            <a:r>
              <a:rPr lang="nl-NL" i="1" dirty="0"/>
              <a:t>'], </a:t>
            </a:r>
            <a:r>
              <a:rPr lang="nl-NL" i="1" dirty="0" err="1"/>
              <a:t>df</a:t>
            </a:r>
            <a:r>
              <a:rPr lang="nl-NL" i="1" dirty="0"/>
              <a:t>['column_name_2'])</a:t>
            </a:r>
            <a:r>
              <a:rPr lang="nl-NL" dirty="0"/>
              <a:t> – kruistabel</a:t>
            </a:r>
          </a:p>
          <a:p>
            <a:pPr>
              <a:lnSpc>
                <a:spcPct val="150000"/>
              </a:lnSpc>
            </a:pPr>
            <a:r>
              <a:rPr lang="nl-NL" i="1" dirty="0" err="1"/>
              <a:t>df</a:t>
            </a:r>
            <a:r>
              <a:rPr lang="nl-NL" i="1" dirty="0"/>
              <a:t>['column_name3'] = 2 * </a:t>
            </a:r>
            <a:r>
              <a:rPr lang="nl-NL" i="1" dirty="0" err="1"/>
              <a:t>df</a:t>
            </a:r>
            <a:r>
              <a:rPr lang="nl-NL" i="1" dirty="0"/>
              <a:t>['</a:t>
            </a:r>
            <a:r>
              <a:rPr lang="nl-NL" i="1" dirty="0" err="1"/>
              <a:t>column_name</a:t>
            </a:r>
            <a:r>
              <a:rPr lang="nl-NL" i="1" dirty="0"/>
              <a:t>']</a:t>
            </a:r>
            <a:r>
              <a:rPr lang="nl-NL" dirty="0"/>
              <a:t> – voeg een kolom toe</a:t>
            </a:r>
          </a:p>
          <a:p>
            <a:pPr lvl="1">
              <a:lnSpc>
                <a:spcPct val="150000"/>
              </a:lnSpc>
            </a:pPr>
            <a:r>
              <a:rPr lang="nl-NL" sz="1200" dirty="0" err="1"/>
              <a:t>df</a:t>
            </a:r>
            <a:r>
              <a:rPr lang="nl-NL" sz="1200" dirty="0"/>
              <a:t>['column_name3'] = </a:t>
            </a:r>
            <a:r>
              <a:rPr lang="nl-NL" sz="1200" dirty="0" err="1"/>
              <a:t>df</a:t>
            </a:r>
            <a:r>
              <a:rPr lang="nl-NL" sz="1200" dirty="0"/>
              <a:t>['</a:t>
            </a:r>
            <a:r>
              <a:rPr lang="nl-NL" sz="1200" dirty="0" err="1"/>
              <a:t>column_name</a:t>
            </a:r>
            <a:r>
              <a:rPr lang="nl-NL" sz="1200" dirty="0"/>
              <a:t>']</a:t>
            </a:r>
            <a:r>
              <a:rPr lang="en-US" sz="1200" dirty="0"/>
              <a:t>.apply(</a:t>
            </a:r>
            <a:r>
              <a:rPr lang="en-US" sz="1200" dirty="0" err="1"/>
              <a:t>len</a:t>
            </a:r>
            <a:r>
              <a:rPr lang="en-US" sz="1200" dirty="0"/>
              <a:t>) – </a:t>
            </a:r>
            <a:r>
              <a:rPr lang="en-US" sz="1200" dirty="0" err="1"/>
              <a:t>bepaal</a:t>
            </a:r>
            <a:r>
              <a:rPr lang="en-US" sz="1200" dirty="0"/>
              <a:t> </a:t>
            </a:r>
            <a:r>
              <a:rPr lang="en-US" sz="1200" dirty="0" err="1"/>
              <a:t>waarde</a:t>
            </a:r>
            <a:r>
              <a:rPr lang="en-US" sz="1200" dirty="0"/>
              <a:t> van </a:t>
            </a:r>
            <a:r>
              <a:rPr lang="en-US" sz="1200" dirty="0" err="1"/>
              <a:t>nieuwe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door </a:t>
            </a:r>
            <a:r>
              <a:rPr lang="en-US" sz="1200" dirty="0" err="1"/>
              <a:t>toepassen</a:t>
            </a:r>
            <a:r>
              <a:rPr lang="en-US" sz="1200" dirty="0"/>
              <a:t> van </a:t>
            </a:r>
            <a:r>
              <a:rPr lang="en-US" sz="1200" dirty="0" err="1"/>
              <a:t>een</a:t>
            </a:r>
            <a:r>
              <a:rPr lang="en-US" sz="1200" dirty="0"/>
              <a:t> </a:t>
            </a:r>
            <a:r>
              <a:rPr lang="en-US" sz="1200" dirty="0" err="1"/>
              <a:t>functie</a:t>
            </a:r>
            <a:r>
              <a:rPr lang="en-US" sz="1200" dirty="0"/>
              <a:t> op </a:t>
            </a:r>
            <a:r>
              <a:rPr lang="en-US" sz="1200" dirty="0" err="1"/>
              <a:t>een</a:t>
            </a:r>
            <a:r>
              <a:rPr lang="en-US" sz="1200" dirty="0"/>
              <a:t> </a:t>
            </a:r>
            <a:r>
              <a:rPr lang="en-US" sz="1200" dirty="0" err="1"/>
              <a:t>bestaande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endParaRPr lang="en-US" sz="1200" dirty="0"/>
          </a:p>
          <a:p>
            <a:pPr lvl="1">
              <a:lnSpc>
                <a:spcPct val="150000"/>
              </a:lnSpc>
            </a:pPr>
            <a:r>
              <a:rPr lang="nl-NL" sz="1200" dirty="0" err="1"/>
              <a:t>df</a:t>
            </a:r>
            <a:r>
              <a:rPr lang="nl-NL" sz="1200" dirty="0"/>
              <a:t>['column_name3'] = </a:t>
            </a:r>
            <a:r>
              <a:rPr lang="nl-NL" sz="1200" dirty="0" err="1"/>
              <a:t>df</a:t>
            </a:r>
            <a:r>
              <a:rPr lang="en-US" sz="1200" dirty="0"/>
              <a:t>.apply(lambda row: 'Y' if row['</a:t>
            </a:r>
            <a:r>
              <a:rPr lang="en-US" sz="1200" dirty="0" err="1"/>
              <a:t>column_name</a:t>
            </a:r>
            <a:r>
              <a:rPr lang="en-US" sz="1200" dirty="0"/>
              <a:t>'] == 'HOT' else 'N') – </a:t>
            </a:r>
            <a:r>
              <a:rPr lang="en-US" sz="1200" dirty="0" err="1"/>
              <a:t>bepaal</a:t>
            </a:r>
            <a:r>
              <a:rPr lang="en-US" sz="1200" dirty="0"/>
              <a:t> </a:t>
            </a:r>
            <a:r>
              <a:rPr lang="en-US" sz="1200" dirty="0" err="1"/>
              <a:t>waarde</a:t>
            </a:r>
            <a:r>
              <a:rPr lang="en-US" sz="1200" dirty="0"/>
              <a:t> van </a:t>
            </a:r>
            <a:r>
              <a:rPr lang="en-US" sz="1200" dirty="0" err="1"/>
              <a:t>nieuwe</a:t>
            </a:r>
            <a:r>
              <a:rPr lang="en-US" sz="1200" dirty="0"/>
              <a:t> </a:t>
            </a:r>
            <a:r>
              <a:rPr lang="en-US" sz="1200" dirty="0" err="1"/>
              <a:t>kolom</a:t>
            </a:r>
            <a:r>
              <a:rPr lang="en-US" sz="1200" dirty="0"/>
              <a:t> op basis van </a:t>
            </a:r>
            <a:r>
              <a:rPr lang="en-US" sz="1200" dirty="0" err="1"/>
              <a:t>conditie</a:t>
            </a:r>
            <a:endParaRPr lang="nl-NL" dirty="0"/>
          </a:p>
          <a:p>
            <a:pPr>
              <a:lnSpc>
                <a:spcPct val="150000"/>
              </a:lnSpc>
            </a:pPr>
            <a:r>
              <a:rPr lang="nl-NL" i="1" dirty="0" err="1"/>
              <a:t>df.drop</a:t>
            </a:r>
            <a:r>
              <a:rPr lang="nl-NL" i="1" dirty="0"/>
              <a:t>('column_name3')</a:t>
            </a:r>
            <a:r>
              <a:rPr lang="nl-NL" dirty="0"/>
              <a:t> – verwijder kolom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40393F-B275-48FA-9718-1927B0F0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9876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4B00C-B7AA-4F03-8CDF-1520B1078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Notebook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86DD3-AB33-48ED-A0D9-DD6923622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Als je omgeving draait</a:t>
            </a:r>
          </a:p>
          <a:p>
            <a:pPr lvl="1"/>
            <a:r>
              <a:rPr lang="nl-NL" dirty="0"/>
              <a:t>Lokaal of </a:t>
            </a:r>
            <a:r>
              <a:rPr lang="nl-NL" dirty="0" err="1"/>
              <a:t>Katacoda</a:t>
            </a:r>
            <a:endParaRPr lang="nl-NL" dirty="0"/>
          </a:p>
          <a:p>
            <a:r>
              <a:rPr lang="nl-NL" dirty="0"/>
              <a:t>Open dan het Notebook</a:t>
            </a:r>
            <a:br>
              <a:rPr lang="nl-NL" dirty="0"/>
            </a:br>
            <a:r>
              <a:rPr lang="nl-NL" dirty="0" err="1"/>
              <a:t>HelloWorldNotebook.ipynb</a:t>
            </a:r>
            <a:br>
              <a:rPr lang="nl-NL" dirty="0"/>
            </a:br>
            <a:r>
              <a:rPr lang="nl-NL" dirty="0"/>
              <a:t>in folder /</a:t>
            </a:r>
            <a:r>
              <a:rPr lang="nl-NL" dirty="0" err="1"/>
              <a:t>work</a:t>
            </a:r>
            <a:r>
              <a:rPr lang="nl-NL" dirty="0"/>
              <a:t>/</a:t>
            </a:r>
            <a:r>
              <a:rPr lang="nl-NL" dirty="0" err="1"/>
              <a:t>HelloWorldNotebook</a:t>
            </a:r>
            <a:r>
              <a:rPr lang="nl-NL" dirty="0"/>
              <a:t> </a:t>
            </a:r>
          </a:p>
          <a:p>
            <a:r>
              <a:rPr lang="nl-NL" dirty="0"/>
              <a:t>Stap door de cellen</a:t>
            </a:r>
            <a:br>
              <a:rPr lang="nl-NL" dirty="0"/>
            </a:br>
            <a:r>
              <a:rPr lang="nl-NL" dirty="0"/>
              <a:t>lees de instructie</a:t>
            </a:r>
            <a:br>
              <a:rPr lang="nl-NL" dirty="0"/>
            </a:br>
            <a:r>
              <a:rPr lang="nl-NL" dirty="0"/>
              <a:t>voer de opdrachten uit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0BC0D4-4744-4992-ADBE-145F4471A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DEBCBF-5A12-44CE-84BE-1FC0CEF413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200" y="406200"/>
            <a:ext cx="2914800" cy="2269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82900C-05B8-47B4-8BBC-237FB885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667" y="2869800"/>
            <a:ext cx="4684601" cy="19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72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C951-3CD8-4C16-A788-4DCC2E81B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856EC-F177-4766-816A-C215921BF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6FAA80-5471-470F-8649-EBF472665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41C6F-FBA5-4CEB-892A-D6BFDA27E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1" y="189885"/>
            <a:ext cx="7011008" cy="3177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DDDBB-3E01-42B4-80D7-02B2DF23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956" y="2132252"/>
            <a:ext cx="4857555" cy="27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2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7F50F-3216-4ABF-AA10-8622E2DB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Analytics on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Details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39713-4DC3-4B2D-8FA3-072E27DAF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8EC476-A5A6-4BA4-9F59-143A2A5A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59694258-439C-49CB-8F08-FB818BC2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66082"/>
            <a:ext cx="7593806" cy="4119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671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Two</a:t>
            </a:r>
            <a:r>
              <a:rPr lang="nl-NL" dirty="0"/>
              <a:t> events: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and</a:t>
            </a:r>
            <a:r>
              <a:rPr lang="nl-NL" dirty="0"/>
              <a:t> Oracle </a:t>
            </a:r>
            <a:r>
              <a:rPr lang="nl-NL" dirty="0" err="1"/>
              <a:t>CodeOne</a:t>
            </a:r>
            <a:r>
              <a:rPr lang="nl-NL" dirty="0"/>
              <a:t> 2018</a:t>
            </a:r>
          </a:p>
          <a:p>
            <a:r>
              <a:rPr lang="nl-NL" dirty="0"/>
              <a:t>Over 2000 </a:t>
            </a:r>
            <a:r>
              <a:rPr lang="nl-NL" dirty="0" err="1"/>
              <a:t>sessions</a:t>
            </a:r>
            <a:endParaRPr lang="nl-NL" dirty="0"/>
          </a:p>
          <a:p>
            <a:r>
              <a:rPr lang="nl-NL" dirty="0"/>
              <a:t>Over 2500 speakers</a:t>
            </a:r>
          </a:p>
          <a:p>
            <a:r>
              <a:rPr lang="nl-NL" dirty="0" err="1"/>
              <a:t>Various</a:t>
            </a:r>
            <a:r>
              <a:rPr lang="nl-NL" dirty="0"/>
              <a:t> </a:t>
            </a:r>
            <a:r>
              <a:rPr lang="nl-NL" dirty="0" err="1"/>
              <a:t>dimensions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3AB500-70C9-40E7-88C5-1D2C68A40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51" y="1321594"/>
            <a:ext cx="1526409" cy="3630673"/>
          </a:xfrm>
          <a:prstGeom prst="rect">
            <a:avLst/>
          </a:prstGeom>
        </p:spPr>
      </p:pic>
      <p:pic>
        <p:nvPicPr>
          <p:cNvPr id="7" name="Snagit_SNG821">
            <a:extLst>
              <a:ext uri="{FF2B5EF4-FFF2-40B4-BE49-F238E27FC236}">
                <a16:creationId xmlns:a16="http://schemas.microsoft.com/office/drawing/2014/main" id="{39C1837A-7575-4D83-8449-1E6F086CE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094" y="699734"/>
            <a:ext cx="2120129" cy="784984"/>
          </a:xfrm>
          <a:prstGeom prst="rect">
            <a:avLst/>
          </a:prstGeom>
        </p:spPr>
      </p:pic>
      <p:pic>
        <p:nvPicPr>
          <p:cNvPr id="9" name="Snagit_SNG835">
            <a:extLst>
              <a:ext uri="{FF2B5EF4-FFF2-40B4-BE49-F238E27FC236}">
                <a16:creationId xmlns:a16="http://schemas.microsoft.com/office/drawing/2014/main" id="{DD419175-B7F9-4E43-B891-C8A05058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9109" y="1563514"/>
            <a:ext cx="2601114" cy="6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87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E703-74CE-4620-AA6F-30E90430D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BAF21-557B-45A2-96BC-310D7BD9D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</a:t>
            </a:r>
            <a:r>
              <a:rPr lang="nl-NL" dirty="0" err="1"/>
              <a:t>session</a:t>
            </a:r>
            <a:r>
              <a:rPr lang="nl-NL" dirty="0"/>
              <a:t>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C1159-E7C9-4C0D-97E2-B249381ED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DC2278-6E52-4FD4-B2D7-313056062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677" y="1320524"/>
            <a:ext cx="6393734" cy="3154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1137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90C03-D627-40A5-97EC-AD6BD0210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High level </a:t>
            </a:r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F03A5-AFF8-4266-8AF9-8ACC35D13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Details per speaker: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24BAE-B7D1-46BB-A8ED-64CBE298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8A71-532A-49D6-B717-49C7F907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74" y="1393316"/>
            <a:ext cx="6363251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26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2523501" cy="13904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 Analytics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758019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9F07E0-DABD-4245-888E-136D619E2B1F}"/>
              </a:ext>
            </a:extLst>
          </p:cNvPr>
          <p:cNvSpPr/>
          <p:nvPr/>
        </p:nvSpPr>
        <p:spPr>
          <a:xfrm>
            <a:off x="6724471" y="165263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Report &amp;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 on Speakers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1486A3E-5E5E-4D4D-9CA6-0ABD303A4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862" y="1964783"/>
            <a:ext cx="815615" cy="6064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E608435-93CD-4967-97CD-AC7FB81C694D}"/>
              </a:ext>
            </a:extLst>
          </p:cNvPr>
          <p:cNvSpPr/>
          <p:nvPr/>
        </p:nvSpPr>
        <p:spPr>
          <a:xfrm>
            <a:off x="6706965" y="304918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Report &amp;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 on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Sessions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B7032B9B-9A4B-4571-85EC-A1314B069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8356" y="3361333"/>
            <a:ext cx="815615" cy="606415"/>
          </a:xfrm>
          <a:prstGeom prst="rect">
            <a:avLst/>
          </a:prstGeom>
        </p:spPr>
      </p:pic>
      <p:pic>
        <p:nvPicPr>
          <p:cNvPr id="49" name="Snagit_SNG835">
            <a:extLst>
              <a:ext uri="{FF2B5EF4-FFF2-40B4-BE49-F238E27FC236}">
                <a16:creationId xmlns:a16="http://schemas.microsoft.com/office/drawing/2014/main" id="{40CF6024-68F0-4AD6-AC1A-EA7166653B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635"/>
          <a:stretch/>
        </p:blipFill>
        <p:spPr>
          <a:xfrm>
            <a:off x="481940" y="1572977"/>
            <a:ext cx="784309" cy="303267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D5F9B8-FFB6-41E9-95F6-5450B14B3540}"/>
              </a:ext>
            </a:extLst>
          </p:cNvPr>
          <p:cNvSpPr/>
          <p:nvPr/>
        </p:nvSpPr>
        <p:spPr>
          <a:xfrm>
            <a:off x="1963406" y="1706400"/>
            <a:ext cx="4857411" cy="165493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Speech Bubble: Rectangle 49">
            <a:extLst>
              <a:ext uri="{FF2B5EF4-FFF2-40B4-BE49-F238E27FC236}">
                <a16:creationId xmlns:a16="http://schemas.microsoft.com/office/drawing/2014/main" id="{87FCA2AB-109C-4477-B277-1FF3EFF7E261}"/>
              </a:ext>
            </a:extLst>
          </p:cNvPr>
          <p:cNvSpPr/>
          <p:nvPr/>
        </p:nvSpPr>
        <p:spPr>
          <a:xfrm>
            <a:off x="3366109" y="1309524"/>
            <a:ext cx="1120460" cy="526905"/>
          </a:xfrm>
          <a:prstGeom prst="wedgeRectCallout">
            <a:avLst>
              <a:gd name="adj1" fmla="val -18212"/>
              <a:gd name="adj2" fmla="val 152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50" dirty="0"/>
              <a:t>Data </a:t>
            </a:r>
            <a:r>
              <a:rPr lang="nl-NL" sz="1050" dirty="0" err="1"/>
              <a:t>Wrangling</a:t>
            </a:r>
            <a:endParaRPr lang="nl-NL" sz="1050" dirty="0"/>
          </a:p>
        </p:txBody>
      </p:sp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93B13FA0-C36F-4A8E-8BEC-4BA20F61881F}"/>
              </a:ext>
            </a:extLst>
          </p:cNvPr>
          <p:cNvSpPr/>
          <p:nvPr/>
        </p:nvSpPr>
        <p:spPr>
          <a:xfrm>
            <a:off x="2005727" y="1309524"/>
            <a:ext cx="1120460" cy="526905"/>
          </a:xfrm>
          <a:prstGeom prst="wedgeRectCallout">
            <a:avLst>
              <a:gd name="adj1" fmla="val -18212"/>
              <a:gd name="adj2" fmla="val 152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50" dirty="0"/>
              <a:t>Data </a:t>
            </a:r>
            <a:r>
              <a:rPr lang="nl-NL" sz="1050" dirty="0" err="1"/>
              <a:t>Gathering</a:t>
            </a:r>
            <a:endParaRPr lang="nl-NL" sz="1050" dirty="0"/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9356EAAD-84F9-4AE2-8A3A-3C0222302620}"/>
              </a:ext>
            </a:extLst>
          </p:cNvPr>
          <p:cNvSpPr/>
          <p:nvPr/>
        </p:nvSpPr>
        <p:spPr>
          <a:xfrm>
            <a:off x="4726491" y="1309524"/>
            <a:ext cx="1120460" cy="526905"/>
          </a:xfrm>
          <a:prstGeom prst="wedgeRectCallout">
            <a:avLst>
              <a:gd name="adj1" fmla="val -18212"/>
              <a:gd name="adj2" fmla="val 152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50" dirty="0"/>
              <a:t>Business Intelligence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DA0CD1BB-8653-472B-94B7-213AFE83CFBF}"/>
              </a:ext>
            </a:extLst>
          </p:cNvPr>
          <p:cNvSpPr/>
          <p:nvPr/>
        </p:nvSpPr>
        <p:spPr>
          <a:xfrm>
            <a:off x="5098709" y="3218084"/>
            <a:ext cx="1120460" cy="526905"/>
          </a:xfrm>
          <a:prstGeom prst="wedgeRectCallout">
            <a:avLst>
              <a:gd name="adj1" fmla="val 11347"/>
              <a:gd name="adj2" fmla="val -127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50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40435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34" grpId="0" animBg="1"/>
      <p:bldP spid="50" grpId="0" animBg="1"/>
      <p:bldP spid="51" grpId="0" animBg="1"/>
      <p:bldP spid="52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" y="2958373"/>
            <a:ext cx="1293877" cy="71291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 Analytics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758019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A8BDCD2-35F0-4B8E-BE6F-82EA6408BADA}"/>
              </a:ext>
            </a:extLst>
          </p:cNvPr>
          <p:cNvSpPr/>
          <p:nvPr/>
        </p:nvSpPr>
        <p:spPr>
          <a:xfrm>
            <a:off x="5399423" y="1083768"/>
            <a:ext cx="662728" cy="3192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Gender </a:t>
            </a:r>
            <a:r>
              <a:rPr lang="nl-NL" sz="900" dirty="0" err="1"/>
              <a:t>guesser</a:t>
            </a:r>
            <a:endParaRPr lang="en-NL" sz="9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AF129E-F996-4912-A5DB-727BAD588A4C}"/>
              </a:ext>
            </a:extLst>
          </p:cNvPr>
          <p:cNvSpPr/>
          <p:nvPr/>
        </p:nvSpPr>
        <p:spPr>
          <a:xfrm>
            <a:off x="5517732" y="158304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9466" name="Picture 10" descr="Image result for jupyter notebook">
            <a:extLst>
              <a:ext uri="{FF2B5EF4-FFF2-40B4-BE49-F238E27FC236}">
                <a16:creationId xmlns:a16="http://schemas.microsoft.com/office/drawing/2014/main" id="{5D40F8BF-3996-45F7-BD02-10F229D4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6265" y="117888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3" y="801209"/>
            <a:ext cx="1823829" cy="712915"/>
          </a:xfrm>
          <a:prstGeom prst="wedgeRectCallout">
            <a:avLst>
              <a:gd name="adj1" fmla="val 11376"/>
              <a:gd name="adj2" fmla="val 1132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From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, </a:t>
            </a:r>
            <a:r>
              <a:rPr lang="nl-NL" sz="1000" dirty="0" err="1"/>
              <a:t>External</a:t>
            </a:r>
            <a:r>
              <a:rPr lang="nl-NL" sz="1000" dirty="0"/>
              <a:t>, Slow/</a:t>
            </a:r>
            <a:r>
              <a:rPr lang="nl-NL" sz="1000" dirty="0" err="1"/>
              <a:t>Unavailable</a:t>
            </a:r>
            <a:r>
              <a:rPr lang="nl-NL" sz="1000" dirty="0"/>
              <a:t> Data </a:t>
            </a:r>
          </a:p>
          <a:p>
            <a:r>
              <a:rPr lang="nl-NL" sz="1000" dirty="0" err="1"/>
              <a:t>to</a:t>
            </a:r>
            <a:r>
              <a:rPr lang="nl-NL" sz="1000" dirty="0"/>
              <a:t> </a:t>
            </a:r>
            <a:r>
              <a:rPr lang="nl-NL" sz="1000" dirty="0" err="1"/>
              <a:t>local</a:t>
            </a:r>
            <a:r>
              <a:rPr lang="nl-NL" sz="1000" dirty="0"/>
              <a:t>, </a:t>
            </a:r>
            <a:r>
              <a:rPr lang="nl-NL" sz="1000" dirty="0" err="1"/>
              <a:t>accessible</a:t>
            </a:r>
            <a:r>
              <a:rPr lang="nl-NL" sz="1000" dirty="0"/>
              <a:t>, </a:t>
            </a:r>
            <a:r>
              <a:rPr lang="nl-NL" sz="1000" dirty="0" err="1"/>
              <a:t>still</a:t>
            </a:r>
            <a:r>
              <a:rPr lang="nl-NL" sz="1000" dirty="0"/>
              <a:t> </a:t>
            </a:r>
            <a:r>
              <a:rPr lang="nl-NL" sz="1000" dirty="0" err="1"/>
              <a:t>fairly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Data Lake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894274"/>
            <a:ext cx="2122546" cy="526905"/>
          </a:xfrm>
          <a:prstGeom prst="wedgeRectCallout">
            <a:avLst>
              <a:gd name="adj1" fmla="val -18212"/>
              <a:gd name="adj2" fmla="val 1522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50" dirty="0" err="1"/>
              <a:t>To</a:t>
            </a:r>
            <a:r>
              <a:rPr lang="nl-NL" sz="1050" dirty="0"/>
              <a:t>  a </a:t>
            </a:r>
            <a:r>
              <a:rPr lang="nl-NL" sz="1050" dirty="0" err="1"/>
              <a:t>consolidated</a:t>
            </a:r>
            <a:r>
              <a:rPr lang="nl-NL" sz="1050" dirty="0"/>
              <a:t>, </a:t>
            </a:r>
            <a:r>
              <a:rPr lang="nl-NL" sz="1050" dirty="0" err="1"/>
              <a:t>cleansed</a:t>
            </a:r>
            <a:r>
              <a:rPr lang="nl-NL" sz="1050" dirty="0"/>
              <a:t>, </a:t>
            </a:r>
            <a:r>
              <a:rPr lang="nl-NL" sz="1050" dirty="0" err="1"/>
              <a:t>formatted</a:t>
            </a:r>
            <a:r>
              <a:rPr lang="nl-NL" sz="1050" dirty="0"/>
              <a:t>, </a:t>
            </a:r>
            <a:r>
              <a:rPr lang="nl-NL" sz="1050" dirty="0" err="1"/>
              <a:t>unified</a:t>
            </a:r>
            <a:r>
              <a:rPr lang="nl-NL" sz="1050" dirty="0"/>
              <a:t> Data Set </a:t>
            </a:r>
            <a:r>
              <a:rPr lang="nl-NL" sz="1050" dirty="0" err="1"/>
              <a:t>with</a:t>
            </a:r>
            <a:r>
              <a:rPr lang="nl-NL" sz="1050" dirty="0"/>
              <a:t> </a:t>
            </a:r>
            <a:r>
              <a:rPr lang="nl-NL" sz="1050" dirty="0" err="1"/>
              <a:t>derived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enriched</a:t>
            </a:r>
            <a:r>
              <a:rPr lang="nl-NL" sz="1050" dirty="0"/>
              <a:t> </a:t>
            </a:r>
            <a:r>
              <a:rPr lang="nl-NL" sz="1050" dirty="0" err="1"/>
              <a:t>values</a:t>
            </a:r>
            <a:endParaRPr lang="nl-NL" sz="1050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97959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961" y="358191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Heptagon 12">
            <a:extLst>
              <a:ext uri="{FF2B5EF4-FFF2-40B4-BE49-F238E27FC236}">
                <a16:creationId xmlns:a16="http://schemas.microsoft.com/office/drawing/2014/main" id="{0793AD3A-3DB4-431F-B1BB-784BEA90DE42}"/>
              </a:ext>
            </a:extLst>
          </p:cNvPr>
          <p:cNvSpPr/>
          <p:nvPr/>
        </p:nvSpPr>
        <p:spPr>
          <a:xfrm>
            <a:off x="2210400" y="718820"/>
            <a:ext cx="302400" cy="255317"/>
          </a:xfrm>
          <a:prstGeom prst="hept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1</a:t>
            </a:r>
            <a:endParaRPr lang="en-NL" sz="1800" dirty="0"/>
          </a:p>
        </p:txBody>
      </p:sp>
      <p:sp>
        <p:nvSpPr>
          <p:cNvPr id="35" name="Heptagon 34">
            <a:extLst>
              <a:ext uri="{FF2B5EF4-FFF2-40B4-BE49-F238E27FC236}">
                <a16:creationId xmlns:a16="http://schemas.microsoft.com/office/drawing/2014/main" id="{C5420A4F-3F86-4613-A55C-06A68704F4FD}"/>
              </a:ext>
            </a:extLst>
          </p:cNvPr>
          <p:cNvSpPr/>
          <p:nvPr/>
        </p:nvSpPr>
        <p:spPr>
          <a:xfrm>
            <a:off x="5070253" y="766615"/>
            <a:ext cx="302400" cy="255317"/>
          </a:xfrm>
          <a:prstGeom prst="hept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2</a:t>
            </a:r>
            <a:endParaRPr lang="en-NL" sz="1800" dirty="0"/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410B8AAB-DEBF-4DD5-B088-C5B0C4346244}"/>
              </a:ext>
            </a:extLst>
          </p:cNvPr>
          <p:cNvSpPr/>
          <p:nvPr/>
        </p:nvSpPr>
        <p:spPr>
          <a:xfrm>
            <a:off x="7027554" y="374004"/>
            <a:ext cx="1906417" cy="698733"/>
          </a:xfrm>
          <a:prstGeom prst="wedgeRectCallout">
            <a:avLst>
              <a:gd name="adj1" fmla="val -81690"/>
              <a:gd name="adj2" fmla="val 1192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50" dirty="0"/>
              <a:t>Exploration of Conference Speakers , </a:t>
            </a:r>
            <a:r>
              <a:rPr lang="nl-NL" sz="1050" dirty="0" err="1"/>
              <a:t>visualizations</a:t>
            </a:r>
            <a:r>
              <a:rPr lang="nl-NL" sz="1050" dirty="0"/>
              <a:t>, business </a:t>
            </a:r>
            <a:r>
              <a:rPr lang="nl-NL" sz="1050" dirty="0" err="1"/>
              <a:t>insights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answers</a:t>
            </a:r>
            <a:r>
              <a:rPr lang="nl-NL" sz="1050" dirty="0"/>
              <a:t>. </a:t>
            </a:r>
          </a:p>
        </p:txBody>
      </p:sp>
      <p:sp>
        <p:nvSpPr>
          <p:cNvPr id="42" name="Heptagon 41">
            <a:extLst>
              <a:ext uri="{FF2B5EF4-FFF2-40B4-BE49-F238E27FC236}">
                <a16:creationId xmlns:a16="http://schemas.microsoft.com/office/drawing/2014/main" id="{8A4AA1EF-ABC3-4AAD-B603-C29020679B1C}"/>
              </a:ext>
            </a:extLst>
          </p:cNvPr>
          <p:cNvSpPr/>
          <p:nvPr/>
        </p:nvSpPr>
        <p:spPr>
          <a:xfrm>
            <a:off x="8698182" y="288000"/>
            <a:ext cx="302400" cy="255317"/>
          </a:xfrm>
          <a:prstGeom prst="hept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3</a:t>
            </a:r>
            <a:endParaRPr lang="en-NL" sz="18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EDD5437-272A-433F-9274-070622CF2323}"/>
              </a:ext>
            </a:extLst>
          </p:cNvPr>
          <p:cNvSpPr/>
          <p:nvPr/>
        </p:nvSpPr>
        <p:spPr>
          <a:xfrm>
            <a:off x="5730787" y="1403020"/>
            <a:ext cx="56174" cy="43286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2795CC00-9B9D-479B-A2F4-7841F70C2A38}"/>
              </a:ext>
            </a:extLst>
          </p:cNvPr>
          <p:cNvSpPr/>
          <p:nvPr/>
        </p:nvSpPr>
        <p:spPr>
          <a:xfrm>
            <a:off x="6224027" y="4376144"/>
            <a:ext cx="2122546" cy="526905"/>
          </a:xfrm>
          <a:prstGeom prst="wedgeRectCallout">
            <a:avLst>
              <a:gd name="adj1" fmla="val -50776"/>
              <a:gd name="adj2" fmla="val -1183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50" dirty="0"/>
              <a:t>Exploration of </a:t>
            </a:r>
            <a:r>
              <a:rPr lang="nl-NL" sz="1050" dirty="0" err="1"/>
              <a:t>Session</a:t>
            </a:r>
            <a:r>
              <a:rPr lang="nl-NL" sz="1050" dirty="0"/>
              <a:t> Details, </a:t>
            </a:r>
            <a:r>
              <a:rPr lang="nl-NL" sz="1050" dirty="0" err="1"/>
              <a:t>visualizations</a:t>
            </a:r>
            <a:r>
              <a:rPr lang="nl-NL" sz="1050" dirty="0"/>
              <a:t>, business </a:t>
            </a:r>
            <a:r>
              <a:rPr lang="nl-NL" sz="1050" dirty="0" err="1"/>
              <a:t>insights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answers</a:t>
            </a:r>
            <a:r>
              <a:rPr lang="nl-NL" sz="1050" dirty="0"/>
              <a:t>. </a:t>
            </a:r>
          </a:p>
        </p:txBody>
      </p:sp>
      <p:sp>
        <p:nvSpPr>
          <p:cNvPr id="48" name="Heptagon 47">
            <a:extLst>
              <a:ext uri="{FF2B5EF4-FFF2-40B4-BE49-F238E27FC236}">
                <a16:creationId xmlns:a16="http://schemas.microsoft.com/office/drawing/2014/main" id="{280869CC-7AA1-455A-ABD9-1731D2794802}"/>
              </a:ext>
            </a:extLst>
          </p:cNvPr>
          <p:cNvSpPr/>
          <p:nvPr/>
        </p:nvSpPr>
        <p:spPr>
          <a:xfrm>
            <a:off x="8143367" y="4248485"/>
            <a:ext cx="302400" cy="255317"/>
          </a:xfrm>
          <a:prstGeom prst="heptag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4</a:t>
            </a:r>
            <a:endParaRPr lang="en-NL" sz="1800" dirty="0"/>
          </a:p>
        </p:txBody>
      </p:sp>
      <p:pic>
        <p:nvPicPr>
          <p:cNvPr id="49" name="Snagit_SNG835">
            <a:extLst>
              <a:ext uri="{FF2B5EF4-FFF2-40B4-BE49-F238E27FC236}">
                <a16:creationId xmlns:a16="http://schemas.microsoft.com/office/drawing/2014/main" id="{40CF6024-68F0-4AD6-AC1A-EA7166653B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635"/>
          <a:stretch/>
        </p:blipFill>
        <p:spPr>
          <a:xfrm>
            <a:off x="481940" y="1572977"/>
            <a:ext cx="784309" cy="303267"/>
          </a:xfrm>
          <a:prstGeom prst="rect">
            <a:avLst/>
          </a:prstGeom>
        </p:spPr>
      </p:pic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A943945-E3FE-4729-8E85-700178106CD0}"/>
              </a:ext>
            </a:extLst>
          </p:cNvPr>
          <p:cNvSpPr/>
          <p:nvPr/>
        </p:nvSpPr>
        <p:spPr>
          <a:xfrm>
            <a:off x="6724471" y="165263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Report &amp;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 on Speakers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DC62B5D-1197-4106-8321-1D3E57BE3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5862" y="1964783"/>
            <a:ext cx="815615" cy="606415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39FEF7A-74D3-4B9A-98DD-D7B7946DCE21}"/>
              </a:ext>
            </a:extLst>
          </p:cNvPr>
          <p:cNvSpPr/>
          <p:nvPr/>
        </p:nvSpPr>
        <p:spPr>
          <a:xfrm>
            <a:off x="6706965" y="304918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Report &amp;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 on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Sessions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70AF80E-DB69-4802-ACB3-25307F1C51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8356" y="3361333"/>
            <a:ext cx="815615" cy="6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44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9" grpId="0" animBg="1"/>
      <p:bldP spid="10" grpId="0" animBg="1"/>
      <p:bldP spid="11" grpId="0" animBg="1"/>
      <p:bldP spid="12" grpId="0" animBg="1"/>
      <p:bldP spid="19" grpId="0" animBg="1"/>
      <p:bldP spid="37" grpId="0"/>
      <p:bldP spid="31" grpId="0" animBg="1"/>
      <p:bldP spid="32" grpId="0" animBg="1"/>
      <p:bldP spid="38" grpId="0" animBg="1"/>
      <p:bldP spid="13" grpId="0" animBg="1"/>
      <p:bldP spid="35" grpId="0" animBg="1"/>
      <p:bldP spid="36" grpId="0" animBg="1"/>
      <p:bldP spid="42" grpId="0" animBg="1"/>
      <p:bldP spid="14" grpId="0" animBg="1"/>
      <p:bldP spid="47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EF2D7C-E2BC-4F8C-B422-AE98BEF36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 On met </a:t>
            </a:r>
            <a:r>
              <a:rPr lang="nl-NL" dirty="0" err="1"/>
              <a:t>Jupyter</a:t>
            </a:r>
            <a:r>
              <a:rPr lang="nl-NL" dirty="0"/>
              <a:t> Notebooks in vier stappen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73B4B6-D477-4F0B-97DB-0253EBBD5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Een werkende </a:t>
            </a:r>
            <a:r>
              <a:rPr lang="nl-NL" dirty="0" err="1"/>
              <a:t>Jupyte</a:t>
            </a:r>
            <a:r>
              <a:rPr lang="nl-NL" dirty="0"/>
              <a:t> Notebook Server omgeving</a:t>
            </a:r>
          </a:p>
          <a:p>
            <a:pPr lvl="1"/>
            <a:r>
              <a:rPr lang="nl-NL" dirty="0"/>
              <a:t>Lokaal – op basis van Docker container</a:t>
            </a:r>
          </a:p>
          <a:p>
            <a:pPr lvl="1"/>
            <a:r>
              <a:rPr lang="nl-NL" dirty="0"/>
              <a:t>Cloud – in een </a:t>
            </a:r>
            <a:r>
              <a:rPr lang="nl-NL" dirty="0" err="1"/>
              <a:t>KataCoda</a:t>
            </a:r>
            <a:r>
              <a:rPr lang="nl-NL" dirty="0"/>
              <a:t> omgeving</a:t>
            </a:r>
          </a:p>
          <a:p>
            <a:r>
              <a:rPr lang="nl-NL" dirty="0" err="1"/>
              <a:t>Hello</a:t>
            </a:r>
            <a:r>
              <a:rPr lang="nl-NL" dirty="0"/>
              <a:t> World Notebook</a:t>
            </a:r>
          </a:p>
          <a:p>
            <a:pPr lvl="1"/>
            <a:r>
              <a:rPr lang="nl-NL" dirty="0"/>
              <a:t>Eerste stappen met Notebook, </a:t>
            </a:r>
            <a:r>
              <a:rPr lang="nl-NL" dirty="0" err="1"/>
              <a:t>Markdown</a:t>
            </a:r>
            <a:r>
              <a:rPr lang="nl-NL" dirty="0"/>
              <a:t>, Python &amp; </a:t>
            </a:r>
            <a:r>
              <a:rPr lang="nl-NL" dirty="0" err="1"/>
              <a:t>Pandas</a:t>
            </a:r>
            <a:endParaRPr lang="nl-NL" dirty="0"/>
          </a:p>
          <a:p>
            <a:r>
              <a:rPr lang="nl-NL" dirty="0"/>
              <a:t>Casus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</a:t>
            </a:r>
            <a:r>
              <a:rPr lang="nl-NL" dirty="0" err="1"/>
              <a:t>Catalog</a:t>
            </a:r>
            <a:endParaRPr lang="nl-NL" dirty="0"/>
          </a:p>
          <a:p>
            <a:pPr lvl="1"/>
            <a:r>
              <a:rPr lang="nl-NL" dirty="0" err="1"/>
              <a:t>Gather</a:t>
            </a:r>
            <a:endParaRPr lang="nl-NL" dirty="0"/>
          </a:p>
          <a:p>
            <a:pPr lvl="1"/>
            <a:r>
              <a:rPr lang="nl-NL" dirty="0" err="1"/>
              <a:t>Wrangle</a:t>
            </a:r>
            <a:endParaRPr lang="nl-NL" dirty="0"/>
          </a:p>
          <a:p>
            <a:pPr lvl="1"/>
            <a:r>
              <a:rPr lang="nl-NL" dirty="0" err="1"/>
              <a:t>Analyze</a:t>
            </a:r>
            <a:endParaRPr lang="nl-NL" dirty="0"/>
          </a:p>
          <a:p>
            <a:pPr lvl="1"/>
            <a:r>
              <a:rPr lang="nl-NL" dirty="0" err="1"/>
              <a:t>Visualize</a:t>
            </a:r>
            <a:endParaRPr lang="nl-NL" dirty="0"/>
          </a:p>
          <a:p>
            <a:r>
              <a:rPr lang="nl-NL" dirty="0"/>
              <a:t>Doe Het Zelf Notebook met Titanic Data Set</a:t>
            </a:r>
          </a:p>
          <a:p>
            <a:pPr lvl="1"/>
            <a:endParaRPr lang="en-NL" dirty="0"/>
          </a:p>
        </p:txBody>
      </p:sp>
      <p:pic>
        <p:nvPicPr>
          <p:cNvPr id="7" name="Picture 6" descr="https://www.katacoda.com/images/logo-white.png">
            <a:extLst>
              <a:ext uri="{FF2B5EF4-FFF2-40B4-BE49-F238E27FC236}">
                <a16:creationId xmlns:a16="http://schemas.microsoft.com/office/drawing/2014/main" id="{E0AAC605-1376-4B73-8684-F505DDDB35A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99" y="1396800"/>
            <a:ext cx="2907205" cy="648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71AF8-D900-4719-8CD3-380DDA4BF058}"/>
              </a:ext>
            </a:extLst>
          </p:cNvPr>
          <p:cNvSpPr txBox="1"/>
          <p:nvPr/>
        </p:nvSpPr>
        <p:spPr>
          <a:xfrm>
            <a:off x="72000" y="4716000"/>
            <a:ext cx="2930289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Resources: </a:t>
            </a:r>
            <a:r>
              <a:rPr lang="en-US" u="sng" dirty="0">
                <a:hlinkClick r:id="rId3"/>
              </a:rPr>
              <a:t>bit.ly/conclusion-notebook</a:t>
            </a:r>
            <a:r>
              <a:rPr lang="en-US" dirty="0"/>
              <a:t> 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265043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D51B7E-17FA-4827-BC00-66527023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" y="3072104"/>
            <a:ext cx="786083" cy="4331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778E5A-58C0-46AC-B837-5564F82FF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flow for Oracle </a:t>
            </a:r>
            <a:r>
              <a:rPr lang="nl-NL" dirty="0" err="1"/>
              <a:t>OpenWorld</a:t>
            </a:r>
            <a:r>
              <a:rPr lang="nl-NL" dirty="0"/>
              <a:t> 2018 </a:t>
            </a:r>
            <a:r>
              <a:rPr lang="nl-NL" dirty="0" err="1"/>
              <a:t>Session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FECA7-3B63-489A-A656-72C78DD6C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84EB84E-1743-4883-8F2D-277C2707E44F}"/>
              </a:ext>
            </a:extLst>
          </p:cNvPr>
          <p:cNvSpPr txBox="1">
            <a:spLocks/>
          </p:cNvSpPr>
          <p:nvPr/>
        </p:nvSpPr>
        <p:spPr>
          <a:xfrm>
            <a:off x="5029822" y="3758019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AMIS Kick Off 2019 - Proposities &amp; Data Analytics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4D4BE2-C4AD-44E2-9CFA-2A2EDE3E7146}"/>
              </a:ext>
            </a:extLst>
          </p:cNvPr>
          <p:cNvSpPr/>
          <p:nvPr/>
        </p:nvSpPr>
        <p:spPr>
          <a:xfrm>
            <a:off x="125033" y="1927337"/>
            <a:ext cx="1044870" cy="699672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API for </a:t>
            </a:r>
            <a:r>
              <a:rPr lang="nl-NL" sz="1100" dirty="0" err="1"/>
              <a:t>session</a:t>
            </a:r>
            <a:r>
              <a:rPr lang="nl-NL" sz="1100" dirty="0"/>
              <a:t> details in JSON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282BEEE-3F56-4A65-9DCF-A1BF6B7DFFD9}"/>
              </a:ext>
            </a:extLst>
          </p:cNvPr>
          <p:cNvSpPr/>
          <p:nvPr/>
        </p:nvSpPr>
        <p:spPr>
          <a:xfrm>
            <a:off x="2352083" y="2349390"/>
            <a:ext cx="1123344" cy="5525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files</a:t>
            </a:r>
            <a:endParaRPr lang="en-NL" sz="1200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E5A30D3-610F-4F83-99D3-858338C0F625}"/>
              </a:ext>
            </a:extLst>
          </p:cNvPr>
          <p:cNvSpPr/>
          <p:nvPr/>
        </p:nvSpPr>
        <p:spPr>
          <a:xfrm>
            <a:off x="123629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14E9ABB3-90C7-4722-AF4E-E3B40D47F7AA}"/>
              </a:ext>
            </a:extLst>
          </p:cNvPr>
          <p:cNvSpPr/>
          <p:nvPr/>
        </p:nvSpPr>
        <p:spPr>
          <a:xfrm>
            <a:off x="3447339" y="2167253"/>
            <a:ext cx="1182413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Jupyter</a:t>
            </a:r>
            <a:r>
              <a:rPr lang="nl-NL" sz="1000" dirty="0"/>
              <a:t> Notebook &amp; Python</a:t>
            </a:r>
            <a:endParaRPr lang="en-NL" sz="1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FEAC2D4-4A4B-43A6-A813-90D3722939D9}"/>
              </a:ext>
            </a:extLst>
          </p:cNvPr>
          <p:cNvSpPr/>
          <p:nvPr/>
        </p:nvSpPr>
        <p:spPr>
          <a:xfrm>
            <a:off x="4456210" y="2127561"/>
            <a:ext cx="1123344" cy="1295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JSON file</a:t>
            </a:r>
            <a:endParaRPr lang="en-NL" sz="1200" dirty="0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E8AF129E-F996-4912-A5DB-727BAD588A4C}"/>
              </a:ext>
            </a:extLst>
          </p:cNvPr>
          <p:cNvSpPr/>
          <p:nvPr/>
        </p:nvSpPr>
        <p:spPr>
          <a:xfrm>
            <a:off x="5517732" y="158304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sp>
        <p:nvSpPr>
          <p:cNvPr id="37" name="AutoShape 2" descr="Image result for excel logo">
            <a:extLst>
              <a:ext uri="{FF2B5EF4-FFF2-40B4-BE49-F238E27FC236}">
                <a16:creationId xmlns:a16="http://schemas.microsoft.com/office/drawing/2014/main" id="{EC9576A2-CABF-4B20-B486-6FC46FE167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9466" name="Picture 10" descr="Image result for jupyter notebook">
            <a:extLst>
              <a:ext uri="{FF2B5EF4-FFF2-40B4-BE49-F238E27FC236}">
                <a16:creationId xmlns:a16="http://schemas.microsoft.com/office/drawing/2014/main" id="{5D40F8BF-3996-45F7-BD02-10F229D4F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4669" y="117888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Image result for jupyter notebook">
            <a:extLst>
              <a:ext uri="{FF2B5EF4-FFF2-40B4-BE49-F238E27FC236}">
                <a16:creationId xmlns:a16="http://schemas.microsoft.com/office/drawing/2014/main" id="{C48F02F8-B05B-454D-981C-5796A7E70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820" y="1863302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api">
            <a:extLst>
              <a:ext uri="{FF2B5EF4-FFF2-40B4-BE49-F238E27FC236}">
                <a16:creationId xmlns:a16="http://schemas.microsoft.com/office/drawing/2014/main" id="{0559A55A-9558-4A4A-BBA4-22214A79AB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109" y="2412549"/>
            <a:ext cx="712470" cy="71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jupyter notebook">
            <a:extLst>
              <a:ext uri="{FF2B5EF4-FFF2-40B4-BE49-F238E27FC236}">
                <a16:creationId xmlns:a16="http://schemas.microsoft.com/office/drawing/2014/main" id="{8C8632B1-FB24-46AF-9D58-BC5DD4A97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793" y="1835889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E3129F-C1C6-4357-909C-057A5D989E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" y="1338313"/>
            <a:ext cx="572318" cy="605703"/>
          </a:xfrm>
          <a:prstGeom prst="rect">
            <a:avLst/>
          </a:prstGeom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0667B41B-52DA-4537-A4D1-0AF21B960229}"/>
              </a:ext>
            </a:extLst>
          </p:cNvPr>
          <p:cNvSpPr/>
          <p:nvPr/>
        </p:nvSpPr>
        <p:spPr>
          <a:xfrm>
            <a:off x="594883" y="801210"/>
            <a:ext cx="2191179" cy="588482"/>
          </a:xfrm>
          <a:prstGeom prst="wedgeRectCallout">
            <a:avLst>
              <a:gd name="adj1" fmla="val -14679"/>
              <a:gd name="adj2" fmla="val 2284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Fetch</a:t>
            </a:r>
            <a:r>
              <a:rPr lang="nl-NL" sz="1000" dirty="0"/>
              <a:t> </a:t>
            </a:r>
            <a:r>
              <a:rPr lang="nl-NL" sz="1000" dirty="0" err="1"/>
              <a:t>all</a:t>
            </a:r>
            <a:r>
              <a:rPr lang="nl-NL" sz="1000" dirty="0"/>
              <a:t> </a:t>
            </a:r>
            <a:r>
              <a:rPr lang="nl-NL" sz="1000" dirty="0" err="1"/>
              <a:t>raw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 per Event </a:t>
            </a:r>
            <a:r>
              <a:rPr lang="nl-NL" sz="1000" dirty="0" err="1"/>
              <a:t>and</a:t>
            </a:r>
            <a:r>
              <a:rPr lang="nl-NL" sz="1000" dirty="0"/>
              <a:t> per </a:t>
            </a:r>
            <a:r>
              <a:rPr lang="nl-NL" sz="1000" dirty="0" err="1"/>
              <a:t>Session</a:t>
            </a:r>
            <a:r>
              <a:rPr lang="nl-NL" sz="1000" dirty="0"/>
              <a:t> Type </a:t>
            </a:r>
            <a:r>
              <a:rPr lang="nl-NL" sz="1000" dirty="0" err="1"/>
              <a:t>from</a:t>
            </a:r>
            <a:r>
              <a:rPr lang="nl-NL" sz="1000" dirty="0"/>
              <a:t> API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44 </a:t>
            </a:r>
            <a:r>
              <a:rPr lang="nl-NL" sz="1000" dirty="0" err="1"/>
              <a:t>local</a:t>
            </a:r>
            <a:r>
              <a:rPr lang="nl-NL" sz="1000" dirty="0"/>
              <a:t> JSON files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F28BFD5-0DE4-4EAC-AF49-557C8A1D8A40}"/>
              </a:ext>
            </a:extLst>
          </p:cNvPr>
          <p:cNvSpPr/>
          <p:nvPr/>
        </p:nvSpPr>
        <p:spPr>
          <a:xfrm>
            <a:off x="3163540" y="718820"/>
            <a:ext cx="2122546" cy="702360"/>
          </a:xfrm>
          <a:prstGeom prst="wedgeRectCallout">
            <a:avLst>
              <a:gd name="adj1" fmla="val 3159"/>
              <a:gd name="adj2" fmla="val 1918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Read </a:t>
            </a:r>
            <a:r>
              <a:rPr lang="nl-NL" sz="1000" dirty="0" err="1"/>
              <a:t>all</a:t>
            </a:r>
            <a:r>
              <a:rPr lang="nl-NL" sz="1000" dirty="0"/>
              <a:t> JSON files, </a:t>
            </a:r>
            <a:r>
              <a:rPr lang="nl-NL" sz="1000" dirty="0" err="1"/>
              <a:t>discard</a:t>
            </a:r>
            <a:r>
              <a:rPr lang="nl-NL" sz="1000" dirty="0"/>
              <a:t> </a:t>
            </a:r>
            <a:r>
              <a:rPr lang="nl-NL" sz="1000" dirty="0" err="1"/>
              <a:t>unneeded</a:t>
            </a:r>
            <a:r>
              <a:rPr lang="nl-NL" sz="1000" dirty="0"/>
              <a:t>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derive</a:t>
            </a:r>
            <a:r>
              <a:rPr lang="nl-NL" sz="1000" dirty="0"/>
              <a:t> new </a:t>
            </a:r>
            <a:r>
              <a:rPr lang="nl-NL" sz="1000" dirty="0" err="1"/>
              <a:t>attributes</a:t>
            </a:r>
            <a:r>
              <a:rPr lang="nl-NL" sz="1000" dirty="0"/>
              <a:t>, </a:t>
            </a:r>
            <a:r>
              <a:rPr lang="nl-NL" sz="1000" dirty="0" err="1"/>
              <a:t>deduplicate</a:t>
            </a:r>
            <a:r>
              <a:rPr lang="nl-NL" sz="1000" dirty="0"/>
              <a:t> records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write</a:t>
            </a:r>
            <a:r>
              <a:rPr lang="nl-NL" sz="1000" dirty="0"/>
              <a:t> </a:t>
            </a:r>
            <a:r>
              <a:rPr lang="nl-NL" sz="1000" dirty="0" err="1"/>
              <a:t>to</a:t>
            </a:r>
            <a:r>
              <a:rPr lang="nl-NL" sz="1000" dirty="0"/>
              <a:t> a single </a:t>
            </a:r>
            <a:r>
              <a:rPr lang="nl-NL" sz="1000" dirty="0" err="1"/>
              <a:t>local</a:t>
            </a:r>
            <a:r>
              <a:rPr lang="nl-NL" sz="1000" dirty="0"/>
              <a:t> JSON file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12A4A864-35AD-44E1-907D-C6386C9866C9}"/>
              </a:ext>
            </a:extLst>
          </p:cNvPr>
          <p:cNvSpPr/>
          <p:nvPr/>
        </p:nvSpPr>
        <p:spPr>
          <a:xfrm>
            <a:off x="6359249" y="173860"/>
            <a:ext cx="2122546" cy="702360"/>
          </a:xfrm>
          <a:prstGeom prst="wedgeRectCallout">
            <a:avLst>
              <a:gd name="adj1" fmla="val -48335"/>
              <a:gd name="adj2" fmla="val 1928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/>
              <a:t>Speakers:</a:t>
            </a:r>
          </a:p>
          <a:p>
            <a:r>
              <a:rPr lang="nl-NL" sz="1000" dirty="0"/>
              <a:t>Read JSON file, extract speaker details,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analyze</a:t>
            </a:r>
            <a:r>
              <a:rPr lang="nl-NL" sz="1000" dirty="0"/>
              <a:t> speaker data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B3CCBFFC-2D2B-49E9-8A51-01E7F1545819}"/>
              </a:ext>
            </a:extLst>
          </p:cNvPr>
          <p:cNvSpPr/>
          <p:nvPr/>
        </p:nvSpPr>
        <p:spPr>
          <a:xfrm>
            <a:off x="5500226" y="2979594"/>
            <a:ext cx="1206739" cy="93826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Jupyter</a:t>
            </a:r>
            <a:r>
              <a:rPr lang="nl-NL" sz="1100" dirty="0"/>
              <a:t> Notebook &amp; Python</a:t>
            </a:r>
            <a:endParaRPr lang="en-NL" sz="1100" dirty="0"/>
          </a:p>
        </p:txBody>
      </p:sp>
      <p:pic>
        <p:nvPicPr>
          <p:cNvPr id="40" name="Picture 10" descr="Image result for jupyter notebook">
            <a:extLst>
              <a:ext uri="{FF2B5EF4-FFF2-40B4-BE49-F238E27FC236}">
                <a16:creationId xmlns:a16="http://schemas.microsoft.com/office/drawing/2014/main" id="{65052145-365A-4085-AE2B-E2C687C1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163" y="2575435"/>
            <a:ext cx="662728" cy="66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AECB09A4-F6A3-48EC-8AEB-D46E743C38E4}"/>
              </a:ext>
            </a:extLst>
          </p:cNvPr>
          <p:cNvSpPr/>
          <p:nvPr/>
        </p:nvSpPr>
        <p:spPr>
          <a:xfrm>
            <a:off x="6359249" y="4024964"/>
            <a:ext cx="2122546" cy="702360"/>
          </a:xfrm>
          <a:prstGeom prst="wedgeRectCallout">
            <a:avLst>
              <a:gd name="adj1" fmla="val -51365"/>
              <a:gd name="adj2" fmla="val -1031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1000" dirty="0" err="1"/>
              <a:t>Sessions</a:t>
            </a:r>
            <a:r>
              <a:rPr lang="nl-NL" sz="1000" dirty="0"/>
              <a:t>:</a:t>
            </a:r>
          </a:p>
          <a:p>
            <a:r>
              <a:rPr lang="nl-NL" sz="1000" dirty="0"/>
              <a:t>Read JSON file, </a:t>
            </a:r>
            <a:r>
              <a:rPr lang="nl-NL" sz="1000" dirty="0" err="1"/>
              <a:t>visualize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</a:t>
            </a:r>
            <a:r>
              <a:rPr lang="nl-NL" sz="1000" dirty="0" err="1"/>
              <a:t>analuyze</a:t>
            </a:r>
            <a:r>
              <a:rPr lang="nl-NL" sz="1000" dirty="0"/>
              <a:t> </a:t>
            </a:r>
            <a:r>
              <a:rPr lang="nl-NL" sz="1000" dirty="0" err="1"/>
              <a:t>session</a:t>
            </a:r>
            <a:r>
              <a:rPr lang="nl-NL" sz="1000" dirty="0"/>
              <a:t> data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D1FF818-F521-4A39-AFD8-338D40EC4D41}"/>
              </a:ext>
            </a:extLst>
          </p:cNvPr>
          <p:cNvSpPr/>
          <p:nvPr/>
        </p:nvSpPr>
        <p:spPr>
          <a:xfrm>
            <a:off x="5399423" y="1083768"/>
            <a:ext cx="662728" cy="3192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Gender </a:t>
            </a:r>
            <a:r>
              <a:rPr lang="nl-NL" sz="900" dirty="0" err="1"/>
              <a:t>guesser</a:t>
            </a:r>
            <a:endParaRPr lang="en-NL" sz="900" dirty="0"/>
          </a:p>
        </p:txBody>
      </p:sp>
      <p:sp>
        <p:nvSpPr>
          <p:cNvPr id="36" name="Arrow: Down 35">
            <a:extLst>
              <a:ext uri="{FF2B5EF4-FFF2-40B4-BE49-F238E27FC236}">
                <a16:creationId xmlns:a16="http://schemas.microsoft.com/office/drawing/2014/main" id="{0BA92F9D-2BD1-4856-84A4-91A3EDA6E473}"/>
              </a:ext>
            </a:extLst>
          </p:cNvPr>
          <p:cNvSpPr/>
          <p:nvPr/>
        </p:nvSpPr>
        <p:spPr>
          <a:xfrm>
            <a:off x="5730787" y="1403020"/>
            <a:ext cx="56174" cy="43286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900"/>
          </a:p>
        </p:txBody>
      </p:sp>
      <p:pic>
        <p:nvPicPr>
          <p:cNvPr id="42" name="Snagit_SNG835">
            <a:extLst>
              <a:ext uri="{FF2B5EF4-FFF2-40B4-BE49-F238E27FC236}">
                <a16:creationId xmlns:a16="http://schemas.microsoft.com/office/drawing/2014/main" id="{CEEB9BE7-0229-4769-A557-62929C09F2C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9635"/>
          <a:stretch/>
        </p:blipFill>
        <p:spPr>
          <a:xfrm>
            <a:off x="481940" y="1572977"/>
            <a:ext cx="784309" cy="30326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5098B2F-D9AE-4B2B-BFF1-C28415D5467B}"/>
              </a:ext>
            </a:extLst>
          </p:cNvPr>
          <p:cNvCxnSpPr>
            <a:stCxn id="8" idx="2"/>
            <a:endCxn id="13" idx="0"/>
          </p:cNvCxnSpPr>
          <p:nvPr/>
        </p:nvCxnSpPr>
        <p:spPr>
          <a:xfrm flipH="1">
            <a:off x="2684541" y="2901944"/>
            <a:ext cx="229214" cy="769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D8CE6F3-FB94-4914-A37A-C59761B010B1}"/>
              </a:ext>
            </a:extLst>
          </p:cNvPr>
          <p:cNvCxnSpPr>
            <a:stCxn id="11" idx="2"/>
            <a:endCxn id="54" idx="0"/>
          </p:cNvCxnSpPr>
          <p:nvPr/>
        </p:nvCxnSpPr>
        <p:spPr>
          <a:xfrm flipH="1">
            <a:off x="4719322" y="3422585"/>
            <a:ext cx="298560" cy="259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DCEB1F77-FA17-448B-A5F9-66FD55EC42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482" y="2906536"/>
            <a:ext cx="1395683" cy="840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5773F80-EA52-42AA-851D-C7D72FDA49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85" y="2944401"/>
            <a:ext cx="1384339" cy="786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108C12E-7E04-4C7F-9C26-B9F75388E771}"/>
              </a:ext>
            </a:extLst>
          </p:cNvPr>
          <p:cNvSpPr/>
          <p:nvPr/>
        </p:nvSpPr>
        <p:spPr>
          <a:xfrm>
            <a:off x="6724471" y="165263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Report &amp;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 on Speakers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434A78A5-A180-4A0B-B15C-77B537218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35862" y="1964783"/>
            <a:ext cx="815615" cy="606415"/>
          </a:xfrm>
          <a:prstGeom prst="rect">
            <a:avLst/>
          </a:prstGeom>
        </p:spPr>
      </p:pic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B6836AC-9281-404E-B99B-742168D7F4CD}"/>
              </a:ext>
            </a:extLst>
          </p:cNvPr>
          <p:cNvSpPr/>
          <p:nvPr/>
        </p:nvSpPr>
        <p:spPr>
          <a:xfrm>
            <a:off x="6706965" y="3049185"/>
            <a:ext cx="1819199" cy="55255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Report &amp;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Visualization</a:t>
            </a:r>
            <a:r>
              <a:rPr lang="nl-NL" sz="1050" dirty="0">
                <a:solidFill>
                  <a:schemeClr val="accent2">
                    <a:lumMod val="75000"/>
                  </a:schemeClr>
                </a:solidFill>
              </a:rPr>
              <a:t> on </a:t>
            </a:r>
            <a:r>
              <a:rPr lang="nl-NL" sz="1050" dirty="0" err="1">
                <a:solidFill>
                  <a:schemeClr val="accent2">
                    <a:lumMod val="75000"/>
                  </a:schemeClr>
                </a:solidFill>
              </a:rPr>
              <a:t>Sessions</a:t>
            </a:r>
            <a:endParaRPr lang="en-NL" sz="10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6E3B393-60F6-43FC-B0A0-19908BEF38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18356" y="3361333"/>
            <a:ext cx="815615" cy="60641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BA1DE6-5890-4E57-8403-6B2A04D89E15}"/>
              </a:ext>
            </a:extLst>
          </p:cNvPr>
          <p:cNvSpPr/>
          <p:nvPr/>
        </p:nvSpPr>
        <p:spPr>
          <a:xfrm>
            <a:off x="2239201" y="3671288"/>
            <a:ext cx="890679" cy="10560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8A7ED8-0699-4679-8634-0FDD21A89286}"/>
              </a:ext>
            </a:extLst>
          </p:cNvPr>
          <p:cNvSpPr txBox="1"/>
          <p:nvPr/>
        </p:nvSpPr>
        <p:spPr>
          <a:xfrm>
            <a:off x="2302472" y="4522417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</a:t>
            </a:r>
            <a:r>
              <a:rPr lang="nl-NL" sz="1300" dirty="0" err="1"/>
              <a:t>datalake</a:t>
            </a:r>
            <a:endParaRPr lang="en-NL" sz="13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4FA2C5C-8306-4264-882D-A3B6A677742B}"/>
              </a:ext>
            </a:extLst>
          </p:cNvPr>
          <p:cNvSpPr/>
          <p:nvPr/>
        </p:nvSpPr>
        <p:spPr>
          <a:xfrm>
            <a:off x="2284546" y="3744856"/>
            <a:ext cx="174328" cy="2117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DB6089A-2E11-4E21-848E-E363838A473D}"/>
              </a:ext>
            </a:extLst>
          </p:cNvPr>
          <p:cNvSpPr/>
          <p:nvPr/>
        </p:nvSpPr>
        <p:spPr>
          <a:xfrm>
            <a:off x="2335710" y="3820057"/>
            <a:ext cx="174328" cy="2117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2FDF6C2B-D56F-4CB4-9711-C3E2C746F578}"/>
              </a:ext>
            </a:extLst>
          </p:cNvPr>
          <p:cNvSpPr/>
          <p:nvPr/>
        </p:nvSpPr>
        <p:spPr>
          <a:xfrm>
            <a:off x="2386874" y="3895258"/>
            <a:ext cx="174328" cy="2117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BC4FCF-9E9F-4D44-BB27-8C771CEF54EB}"/>
              </a:ext>
            </a:extLst>
          </p:cNvPr>
          <p:cNvSpPr/>
          <p:nvPr/>
        </p:nvSpPr>
        <p:spPr>
          <a:xfrm>
            <a:off x="2438038" y="3970459"/>
            <a:ext cx="174328" cy="2117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39A354D-2595-47DF-9F55-06FD0A115DB8}"/>
              </a:ext>
            </a:extLst>
          </p:cNvPr>
          <p:cNvSpPr/>
          <p:nvPr/>
        </p:nvSpPr>
        <p:spPr>
          <a:xfrm>
            <a:off x="2639327" y="3746854"/>
            <a:ext cx="174328" cy="2117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4FCC3D-5C14-4B57-B805-90CB87C1015F}"/>
              </a:ext>
            </a:extLst>
          </p:cNvPr>
          <p:cNvSpPr/>
          <p:nvPr/>
        </p:nvSpPr>
        <p:spPr>
          <a:xfrm>
            <a:off x="2690491" y="3822055"/>
            <a:ext cx="174328" cy="2117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34FEC01-DECA-49EC-B2BF-24DFF276D221}"/>
              </a:ext>
            </a:extLst>
          </p:cNvPr>
          <p:cNvSpPr/>
          <p:nvPr/>
        </p:nvSpPr>
        <p:spPr>
          <a:xfrm>
            <a:off x="2741655" y="3897256"/>
            <a:ext cx="174328" cy="2117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11DA3FB-B682-494F-AB11-57631495A113}"/>
              </a:ext>
            </a:extLst>
          </p:cNvPr>
          <p:cNvSpPr/>
          <p:nvPr/>
        </p:nvSpPr>
        <p:spPr>
          <a:xfrm>
            <a:off x="2792819" y="3972457"/>
            <a:ext cx="174328" cy="21179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3E92652-51A8-48C1-8C50-679B7771B4EC}"/>
              </a:ext>
            </a:extLst>
          </p:cNvPr>
          <p:cNvSpPr/>
          <p:nvPr/>
        </p:nvSpPr>
        <p:spPr>
          <a:xfrm>
            <a:off x="4039221" y="3682340"/>
            <a:ext cx="1360202" cy="105603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BA90092-D39B-4BEE-B723-65C56E9D3369}"/>
              </a:ext>
            </a:extLst>
          </p:cNvPr>
          <p:cNvSpPr txBox="1"/>
          <p:nvPr/>
        </p:nvSpPr>
        <p:spPr>
          <a:xfrm>
            <a:off x="4102492" y="4533469"/>
            <a:ext cx="11894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/datawarehouse</a:t>
            </a:r>
            <a:endParaRPr lang="en-NL" sz="1300" dirty="0" err="1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7DE1337-463C-4E47-8FED-1223DEA29CB3}"/>
              </a:ext>
            </a:extLst>
          </p:cNvPr>
          <p:cNvSpPr/>
          <p:nvPr/>
        </p:nvSpPr>
        <p:spPr>
          <a:xfrm>
            <a:off x="4094823" y="3752793"/>
            <a:ext cx="1140341" cy="51505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oow2018-sessions-wrangled.json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51226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9DD0-69BF-41CD-991A-CDD5ACC7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Groeiende belangstelling in Python…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E9BF2-0056-4A26-8921-C20033DE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8" name="Snagit_SNG855">
            <a:extLst>
              <a:ext uri="{FF2B5EF4-FFF2-40B4-BE49-F238E27FC236}">
                <a16:creationId xmlns:a16="http://schemas.microsoft.com/office/drawing/2014/main" id="{ED8593A8-CFAC-4166-A1F4-CF730F550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7144" y="701211"/>
            <a:ext cx="5993663" cy="41055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CF799A-3E58-4826-8284-552915201321}"/>
              </a:ext>
            </a:extLst>
          </p:cNvPr>
          <p:cNvSpPr txBox="1"/>
          <p:nvPr/>
        </p:nvSpPr>
        <p:spPr>
          <a:xfrm>
            <a:off x="72000" y="4716000"/>
            <a:ext cx="2930289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Resources: </a:t>
            </a:r>
            <a:r>
              <a:rPr lang="en-US" u="sng" dirty="0">
                <a:hlinkClick r:id="rId4"/>
              </a:rPr>
              <a:t>bit.ly/conclusion-notebook</a:t>
            </a:r>
            <a:r>
              <a:rPr lang="en-US" dirty="0"/>
              <a:t> 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418560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9DD0-69BF-41CD-991A-CDD5ACC79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.. en in een specifieke Python Library in het bijzonder</a:t>
            </a:r>
            <a:endParaRPr lang="en-NL" dirty="0"/>
          </a:p>
        </p:txBody>
      </p:sp>
      <p:pic>
        <p:nvPicPr>
          <p:cNvPr id="6" name="Snagit_SNG852">
            <a:extLst>
              <a:ext uri="{FF2B5EF4-FFF2-40B4-BE49-F238E27FC236}">
                <a16:creationId xmlns:a16="http://schemas.microsoft.com/office/drawing/2014/main" id="{2F23F7D9-CE23-4EEA-86A8-39AB46BBF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8824" y="791999"/>
            <a:ext cx="6243576" cy="414293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DE9BF2-0056-4A26-8921-C20033DE8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519827-E3AD-4EFC-A9FE-D5B681A8AEF7}"/>
              </a:ext>
            </a:extLst>
          </p:cNvPr>
          <p:cNvSpPr txBox="1"/>
          <p:nvPr/>
        </p:nvSpPr>
        <p:spPr>
          <a:xfrm>
            <a:off x="72000" y="4716000"/>
            <a:ext cx="2930289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Resources: </a:t>
            </a:r>
            <a:r>
              <a:rPr lang="en-US" u="sng" dirty="0">
                <a:hlinkClick r:id="rId4"/>
              </a:rPr>
              <a:t>bit.ly/conclusion-notebook</a:t>
            </a:r>
            <a:r>
              <a:rPr lang="en-US" dirty="0"/>
              <a:t> </a:t>
            </a:r>
            <a:endParaRPr lang="en-NL" sz="1300" dirty="0" err="1"/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ED287A9E-1EDC-4CAA-95F4-4F4296885D96}"/>
              </a:ext>
            </a:extLst>
          </p:cNvPr>
          <p:cNvSpPr/>
          <p:nvPr/>
        </p:nvSpPr>
        <p:spPr>
          <a:xfrm>
            <a:off x="7725600" y="1227600"/>
            <a:ext cx="273600" cy="165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925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B293B-F085-4F75-9080-F6508BB8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C2E45-6560-43A3-8703-539048CB5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0F11B4-AEF8-48D7-B97C-BABB2A690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0E09D0-539E-4BE6-A60C-C556D6BDF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664" y="269606"/>
            <a:ext cx="8720086" cy="3779999"/>
          </a:xfrm>
          <a:prstGeom prst="rect">
            <a:avLst/>
          </a:prstGeom>
        </p:spPr>
      </p:pic>
      <p:pic>
        <p:nvPicPr>
          <p:cNvPr id="6" name="Snagit_SNG852">
            <a:extLst>
              <a:ext uri="{FF2B5EF4-FFF2-40B4-BE49-F238E27FC236}">
                <a16:creationId xmlns:a16="http://schemas.microsoft.com/office/drawing/2014/main" id="{F047AD45-EF5D-4E7D-B4E7-49A368A99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06" y="1873070"/>
            <a:ext cx="4511194" cy="29934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5539E-9265-4869-B80B-2CA260D82E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814" y="119128"/>
            <a:ext cx="2308936" cy="86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66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78E01-4D47-468B-BF4E-40F67FF16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4C783-B825-46E1-ADD9-C23E1469E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865F4-1F54-458E-A9BB-A91CD73CF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A1B6DB-3E5C-4895-945F-5F2ED8BF7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800" y="427500"/>
            <a:ext cx="8604000" cy="40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3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0DFE3-9530-4DA7-979B-0727D4D12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0D3FD-F82D-478D-B866-0FB097C0D3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F0BB0E-0608-45B0-A53B-E0E4FCCC0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1026" name="Picture 2" descr="Afbeeldingsresultaat voor pandas logo python">
            <a:extLst>
              <a:ext uri="{FF2B5EF4-FFF2-40B4-BE49-F238E27FC236}">
                <a16:creationId xmlns:a16="http://schemas.microsoft.com/office/drawing/2014/main" id="{E2494F33-217D-4DEF-B07C-73A7F17D4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52" y="374400"/>
            <a:ext cx="3083291" cy="196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fbeeldingsresultaat voor pandas logo python">
            <a:extLst>
              <a:ext uri="{FF2B5EF4-FFF2-40B4-BE49-F238E27FC236}">
                <a16:creationId xmlns:a16="http://schemas.microsoft.com/office/drawing/2014/main" id="{C6D91805-4D55-41DA-9CAC-C0D1CEA7B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072" y="1110151"/>
            <a:ext cx="4886944" cy="383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249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D3450-0D93-4123-934C-88A02D911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936F7-8B83-480D-AFE3-FD12BAAF4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BEF29-C025-4CAC-95A3-C0EC44790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3FD7A612-FB9C-43F9-ABDA-E9D69453F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468" y="315444"/>
            <a:ext cx="6549063" cy="440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31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32C21-B128-4403-9B22-AEFC151A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Pandas</a:t>
            </a:r>
            <a:r>
              <a:rPr lang="nl-NL" dirty="0"/>
              <a:t> </a:t>
            </a:r>
            <a:r>
              <a:rPr lang="nl-NL"/>
              <a:t>= Panel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6CD8B-FD70-4461-BCB5-D43096238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B4ABFB-4D44-42AC-B92F-6F2B31FDF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Data Analytics on Oracle OpenWorld 2018 Session Details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931822-E654-4234-818D-D1BD6F3E4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0000"/>
            <a:ext cx="8821801" cy="342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20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30412</TotalTime>
  <Words>931</Words>
  <Application>Microsoft Office PowerPoint</Application>
  <PresentationFormat>On-screen Show (16:9)</PresentationFormat>
  <Paragraphs>131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Narrow</vt:lpstr>
      <vt:lpstr>Arial Unicode MS</vt:lpstr>
      <vt:lpstr>Calibri</vt:lpstr>
      <vt:lpstr>Office-thema</vt:lpstr>
      <vt:lpstr>AMIS_WIDESCREEN</vt:lpstr>
      <vt:lpstr>Data Analytics on Conference Session Catalog  using Jupyter Notebooks  handson workshop</vt:lpstr>
      <vt:lpstr>Hands On met Jupyter Notebooks in vier stappen</vt:lpstr>
      <vt:lpstr>Groeiende belangstelling in Python…</vt:lpstr>
      <vt:lpstr>.. en in een specifieke Python Library in het bijzonder</vt:lpstr>
      <vt:lpstr>PowerPoint Presentation</vt:lpstr>
      <vt:lpstr>PowerPoint Presentation</vt:lpstr>
      <vt:lpstr>PowerPoint Presentation</vt:lpstr>
      <vt:lpstr>PowerPoint Presentation</vt:lpstr>
      <vt:lpstr>Pandas = Panel Data</vt:lpstr>
      <vt:lpstr>PowerPoint Presentation</vt:lpstr>
      <vt:lpstr>Een paar operaties op een Pandas Data Frame</vt:lpstr>
      <vt:lpstr>Hello World Notebook</vt:lpstr>
      <vt:lpstr>PowerPoint Presentation</vt:lpstr>
      <vt:lpstr>Data Analytics on Oracle OpenWorld 2018 Session Details</vt:lpstr>
      <vt:lpstr>High level overview</vt:lpstr>
      <vt:lpstr>High level overview</vt:lpstr>
      <vt:lpstr>High level overview</vt:lpstr>
      <vt:lpstr>Flow for Oracle OpenWorld 2018 Session Data Analytics</vt:lpstr>
      <vt:lpstr>Flow for Oracle OpenWorld 2018 Session Data Analytics</vt:lpstr>
      <vt:lpstr>Data flow for Oracle OpenWorld 2018 Session Data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Lucas Jellema</dc:creator>
  <cp:keywords>oow2018;data analytics</cp:keywords>
  <dc:description>Amis - versie 1 - juni 2017
Ontwerp: Humming
Template: Ton Persoon</dc:description>
  <cp:lastModifiedBy>Lucas Jellema</cp:lastModifiedBy>
  <cp:revision>506</cp:revision>
  <dcterms:created xsi:type="dcterms:W3CDTF">2017-09-25T11:59:01Z</dcterms:created>
  <dcterms:modified xsi:type="dcterms:W3CDTF">2019-02-21T07:13:16Z</dcterms:modified>
</cp:coreProperties>
</file>